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Source Code Pro"/>
      <p:regular r:id="rId21"/>
      <p:bold r:id="rId22"/>
      <p:italic r:id="rId23"/>
      <p:boldItalic r:id="rId24"/>
    </p:embeddedFont>
    <p:embeddedFont>
      <p:font typeface="Oswa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SourceCodePro-bold.fntdata"/><Relationship Id="rId21" Type="http://schemas.openxmlformats.org/officeDocument/2006/relationships/font" Target="fonts/SourceCodePro-regular.fntdata"/><Relationship Id="rId24" Type="http://schemas.openxmlformats.org/officeDocument/2006/relationships/font" Target="fonts/SourceCodePro-boldItalic.fntdata"/><Relationship Id="rId23" Type="http://schemas.openxmlformats.org/officeDocument/2006/relationships/font" Target="fonts/SourceCodePr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4b542d797e_1_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4b542d797e_1_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4b88b47f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4b88b47f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4b542d797e_1_7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4b542d797e_1_7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4b542d797e_1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4b542d797e_1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4b542d797e_1_80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4b542d797e_1_8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4b542d797e_1_8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4b542d797e_1_8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4b542d797e_1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4b542d797e_1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Relationship Id="rId4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idx="4294967295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Oswald"/>
                <a:ea typeface="Oswald"/>
                <a:cs typeface="Oswald"/>
                <a:sym typeface="Oswald"/>
              </a:rPr>
              <a:t>d</a:t>
            </a:r>
            <a:r>
              <a:rPr lang="en" sz="3600">
                <a:latin typeface="Oswald"/>
                <a:ea typeface="Oswald"/>
                <a:cs typeface="Oswald"/>
                <a:sym typeface="Oswald"/>
              </a:rPr>
              <a:t>iscover, reflect, save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63" name="Google Shape;63;p13"/>
          <p:cNvGrpSpPr/>
          <p:nvPr/>
        </p:nvGrpSpPr>
        <p:grpSpPr>
          <a:xfrm>
            <a:off x="107275" y="166050"/>
            <a:ext cx="8890200" cy="3303600"/>
            <a:chOff x="107275" y="115250"/>
            <a:chExt cx="8890200" cy="3303600"/>
          </a:xfrm>
        </p:grpSpPr>
        <p:sp>
          <p:nvSpPr>
            <p:cNvPr id="64" name="Google Shape;64;p13"/>
            <p:cNvSpPr/>
            <p:nvPr/>
          </p:nvSpPr>
          <p:spPr>
            <a:xfrm>
              <a:off x="107275" y="115250"/>
              <a:ext cx="8890200" cy="30147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accent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  <p:sp>
          <p:nvSpPr>
            <p:cNvPr id="65" name="Google Shape;65;p13"/>
            <p:cNvSpPr/>
            <p:nvPr/>
          </p:nvSpPr>
          <p:spPr>
            <a:xfrm rot="10800000">
              <a:off x="4384050" y="3129950"/>
              <a:ext cx="375900" cy="2889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  <p:sp>
        <p:nvSpPr>
          <p:cNvPr id="66" name="Google Shape;66;p13"/>
          <p:cNvSpPr txBox="1"/>
          <p:nvPr>
            <p:ph idx="4294967295"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pocketPenny</a:t>
            </a:r>
            <a:endParaRPr sz="60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r>
              <a:rPr lang="en"/>
              <a:t> plans</a:t>
            </a:r>
            <a:endParaRPr/>
          </a:p>
        </p:txBody>
      </p:sp>
      <p:sp>
        <p:nvSpPr>
          <p:cNvPr id="165" name="Google Shape;165;p22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</a:t>
            </a:r>
            <a:r>
              <a:rPr lang="en"/>
              <a:t> we can grow pocketPenny</a:t>
            </a:r>
            <a:endParaRPr/>
          </a:p>
        </p:txBody>
      </p:sp>
      <p:sp>
        <p:nvSpPr>
          <p:cNvPr id="166" name="Google Shape;166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</a:t>
            </a:r>
            <a:r>
              <a:rPr lang="en"/>
              <a:t>ave our responses be more readable and pleasing to the eye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</a:t>
            </a:r>
            <a:r>
              <a:rPr lang="en"/>
              <a:t>llow users to connect with plaid banking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</a:t>
            </a:r>
            <a:r>
              <a:rPr lang="en"/>
              <a:t>llow penny the pincher to analyze user bank accounts accurately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/>
          <p:nvPr/>
        </p:nvSpPr>
        <p:spPr>
          <a:xfrm>
            <a:off x="4621425" y="1343975"/>
            <a:ext cx="2222100" cy="223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9325A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2387500" y="3777175"/>
            <a:ext cx="16890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Daniella Ghonda</a:t>
            </a:r>
            <a:endParaRPr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CS Undergrad</a:t>
            </a:r>
            <a:endParaRPr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3" name="Google Shape;173;p23"/>
          <p:cNvSpPr txBox="1"/>
          <p:nvPr/>
        </p:nvSpPr>
        <p:spPr>
          <a:xfrm>
            <a:off x="4621425" y="3777175"/>
            <a:ext cx="16890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Nardi Hailemariam</a:t>
            </a:r>
            <a:endParaRPr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CS undergrad</a:t>
            </a:r>
            <a:endParaRPr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3432225" y="538475"/>
            <a:ext cx="240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meet the team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75" name="Google Shape;175;p23" title="1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4825" y="1535138"/>
            <a:ext cx="1835277" cy="179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3"/>
          <p:cNvSpPr/>
          <p:nvPr/>
        </p:nvSpPr>
        <p:spPr>
          <a:xfrm>
            <a:off x="1854400" y="1316025"/>
            <a:ext cx="2222100" cy="2237700"/>
          </a:xfrm>
          <a:prstGeom prst="round2DiagRect">
            <a:avLst>
              <a:gd fmla="val 16667" name="adj1"/>
              <a:gd fmla="val 0" name="adj2"/>
            </a:avLst>
          </a:prstGeom>
          <a:solidFill>
            <a:srgbClr val="771E8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77" name="Google Shape;177;p23" title="IMG_2350.jpeg"/>
          <p:cNvPicPr preferRelativeResize="0"/>
          <p:nvPr/>
        </p:nvPicPr>
        <p:blipFill rotWithShape="1">
          <a:blip r:embed="rId4">
            <a:alphaModFix/>
          </a:blip>
          <a:srcRect b="19717" l="10370" r="18455" t="0"/>
          <a:stretch/>
        </p:blipFill>
        <p:spPr>
          <a:xfrm>
            <a:off x="2047813" y="1658600"/>
            <a:ext cx="1835274" cy="1552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Inspiration for pocketPenny</a:t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11700" y="1468825"/>
            <a:ext cx="8520600" cy="10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Financial literacy is a fundamental skill, however, certain demographics are less likely to be taught budgeting skills and lack the ability to grow financially.</a:t>
            </a:r>
            <a:endParaRPr i="1"/>
          </a:p>
        </p:txBody>
      </p:sp>
      <p:sp>
        <p:nvSpPr>
          <p:cNvPr id="73" name="Google Shape;73;p14"/>
          <p:cNvSpPr txBox="1"/>
          <p:nvPr/>
        </p:nvSpPr>
        <p:spPr>
          <a:xfrm>
            <a:off x="311700" y="2571750"/>
            <a:ext cx="85206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We built pocketPenny based on </a:t>
            </a:r>
            <a:r>
              <a:rPr i="1"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Kakeibo</a:t>
            </a: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a Japanese budgeting method that tracks all expenses and focuses on awareness rather than numbers.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311700" y="3644650"/>
            <a:ext cx="8520600" cy="12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pocketPenny takes it a step further by striving to teach you the fundamentals of money management: how to get it, how to spend it, and how to keep it.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/>
          <p:nvPr/>
        </p:nvSpPr>
        <p:spPr>
          <a:xfrm>
            <a:off x="0" y="2150700"/>
            <a:ext cx="9144000" cy="8421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" name="Google Shape;80;p15"/>
          <p:cNvSpPr txBox="1"/>
          <p:nvPr>
            <p:ph idx="4294967295" type="title"/>
          </p:nvPr>
        </p:nvSpPr>
        <p:spPr>
          <a:xfrm>
            <a:off x="430800" y="18135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</a:rPr>
              <a:t>You may be thinking…</a:t>
            </a:r>
            <a:endParaRPr sz="3600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app over all the others?</a:t>
            </a:r>
            <a:endParaRPr i="1"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468825"/>
            <a:ext cx="8520600" cy="8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hundreds if not thousands of applications geared towards developing a budget and tracking your expenses.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2316325"/>
            <a:ext cx="8520600" cy="11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pocketPenny</a:t>
            </a:r>
            <a:r>
              <a:rPr lang="en"/>
              <a:t> doesn’t just care if you save money. We care that you’re learning </a:t>
            </a:r>
            <a:r>
              <a:rPr i="1" lang="en"/>
              <a:t>how </a:t>
            </a:r>
            <a:r>
              <a:rPr lang="en"/>
              <a:t>to use your money and that those skills stick with you as you grow financially.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3535525"/>
            <a:ext cx="8520600" cy="11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it may start with budget planning, financial stability and freedom is achieved by long-term mindsets and practices, not monthly goals.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Google Shape;93;p17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Areas That You Grow With pocketPenny</a:t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Budget Tracking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Financial Literacy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5709825" y="2050575"/>
            <a:ext cx="1735500" cy="1700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 txBox="1"/>
          <p:nvPr/>
        </p:nvSpPr>
        <p:spPr>
          <a:xfrm>
            <a:off x="5709825" y="2596875"/>
            <a:ext cx="173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Responsible spending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Saving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/>
          <p:nvPr/>
        </p:nvSpPr>
        <p:spPr>
          <a:xfrm>
            <a:off x="0" y="1574850"/>
            <a:ext cx="9144000" cy="1993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8" name="Google Shape;108;p18"/>
          <p:cNvSpPr txBox="1"/>
          <p:nvPr>
            <p:ph idx="4294967295"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</a:rPr>
              <a:t>How It Works </a:t>
            </a:r>
            <a:endParaRPr sz="36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19"/>
          <p:cNvGrpSpPr/>
          <p:nvPr/>
        </p:nvGrpSpPr>
        <p:grpSpPr>
          <a:xfrm>
            <a:off x="5632317" y="1189775"/>
            <a:ext cx="3305700" cy="3483050"/>
            <a:chOff x="5632317" y="1189775"/>
            <a:chExt cx="3305700" cy="3483050"/>
          </a:xfrm>
        </p:grpSpPr>
        <p:sp>
          <p:nvSpPr>
            <p:cNvPr id="114" name="Google Shape;114;p19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CB7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Create your budget plans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" name="Google Shape;115;p19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Aimed with all the necessary data, pocketPenny  then designs a budget plan for you, maximizing savings but allowing for personal indulgences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" name="Google Shape;116;p19"/>
          <p:cNvGrpSpPr/>
          <p:nvPr/>
        </p:nvGrpSpPr>
        <p:grpSpPr>
          <a:xfrm>
            <a:off x="0" y="1189989"/>
            <a:ext cx="3546900" cy="3482836"/>
            <a:chOff x="0" y="1189989"/>
            <a:chExt cx="3546900" cy="3482836"/>
          </a:xfrm>
        </p:grpSpPr>
        <p:sp>
          <p:nvSpPr>
            <p:cNvPr id="117" name="Google Shape;117;p19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Create an account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8" name="Google Shape;118;p19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Since pocketPenny  works to give you detailed plans and budgets for long periods of time, this information will be attached to an account backed  by two-factor authentication and backup codes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9" name="Google Shape;119;p19"/>
          <p:cNvGrpSpPr/>
          <p:nvPr/>
        </p:nvGrpSpPr>
        <p:grpSpPr>
          <a:xfrm>
            <a:off x="2944204" y="1189775"/>
            <a:ext cx="3305700" cy="3483050"/>
            <a:chOff x="2944204" y="1189775"/>
            <a:chExt cx="3305700" cy="3483050"/>
          </a:xfrm>
        </p:grpSpPr>
        <p:sp>
          <p:nvSpPr>
            <p:cNvPr id="120" name="Google Shape;120;p19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B414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Connect your banking profiles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" name="Google Shape;121;p19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Once you create an account, you link your banking profiles using a secure system, giving pocketPenny access to your transactions. This allows it  to track your expenses and predict your savings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631800"/>
            <a:ext cx="29865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Merged or Separate?</a:t>
            </a:r>
            <a:endParaRPr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want a detailed plan for each banking profile you connect to pocketPenny?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Do you want a general plan on how to use all of your accounts to reach your saving and spending goals?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Either way, pocketPenny has you covered</a:t>
            </a:r>
            <a:endParaRPr/>
          </a:p>
        </p:txBody>
      </p:sp>
      <p:pic>
        <p:nvPicPr>
          <p:cNvPr descr="Open Chromebook laptop computer"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3622551" cy="241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 title="Screenshot 2025-04-14 at 2.31.45 PM.png"/>
          <p:cNvPicPr preferRelativeResize="0"/>
          <p:nvPr/>
        </p:nvPicPr>
        <p:blipFill rotWithShape="1">
          <a:blip r:embed="rId4">
            <a:alphaModFix/>
          </a:blip>
          <a:srcRect b="2067" l="1445" r="2159" t="13551"/>
          <a:stretch/>
        </p:blipFill>
        <p:spPr>
          <a:xfrm>
            <a:off x="3864109" y="896023"/>
            <a:ext cx="2711255" cy="173001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pen Chromebook laptop computer"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4475" y="2157725"/>
            <a:ext cx="3622551" cy="241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 title="Screenshot 2025-04-14 at 2.33.45 PM.png"/>
          <p:cNvPicPr preferRelativeResize="0"/>
          <p:nvPr/>
        </p:nvPicPr>
        <p:blipFill rotWithShape="1">
          <a:blip r:embed="rId5">
            <a:alphaModFix/>
          </a:blip>
          <a:srcRect b="877" l="0" r="0" t="13101"/>
          <a:stretch/>
        </p:blipFill>
        <p:spPr>
          <a:xfrm>
            <a:off x="5575600" y="2356425"/>
            <a:ext cx="2711276" cy="173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/>
          <p:nvPr/>
        </p:nvSpPr>
        <p:spPr>
          <a:xfrm>
            <a:off x="2164963" y="2248113"/>
            <a:ext cx="594300" cy="3690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" name="Google Shape;137;p21"/>
          <p:cNvGrpSpPr/>
          <p:nvPr/>
        </p:nvGrpSpPr>
        <p:grpSpPr>
          <a:xfrm>
            <a:off x="571536" y="1957150"/>
            <a:ext cx="1755000" cy="1897977"/>
            <a:chOff x="571536" y="1957150"/>
            <a:chExt cx="1755000" cy="1897977"/>
          </a:xfrm>
        </p:grpSpPr>
        <p:sp>
          <p:nvSpPr>
            <p:cNvPr id="138" name="Google Shape;138;p21"/>
            <p:cNvSpPr/>
            <p:nvPr/>
          </p:nvSpPr>
          <p:spPr>
            <a:xfrm>
              <a:off x="11518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1"/>
            <p:cNvSpPr txBox="1"/>
            <p:nvPr/>
          </p:nvSpPr>
          <p:spPr>
            <a:xfrm>
              <a:off x="1230636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8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" name="Google Shape;140;p21"/>
            <p:cNvSpPr txBox="1"/>
            <p:nvPr/>
          </p:nvSpPr>
          <p:spPr>
            <a:xfrm>
              <a:off x="594488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  <a:r>
                <a:rPr b="1" lang="en" sz="10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n opportunity for a purchase</a:t>
              </a:r>
              <a:endParaRPr b="1" sz="10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1" name="Google Shape;141;p21"/>
            <p:cNvSpPr txBox="1"/>
            <p:nvPr/>
          </p:nvSpPr>
          <p:spPr>
            <a:xfrm>
              <a:off x="571536" y="3117727"/>
              <a:ext cx="17550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You really want to buy something but don’t want to break your budget. penny is here for you, ready to prove her name is well-earned</a:t>
              </a:r>
              <a:endParaRPr sz="8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2" name="Google Shape;142;p21"/>
          <p:cNvGrpSpPr/>
          <p:nvPr/>
        </p:nvGrpSpPr>
        <p:grpSpPr>
          <a:xfrm>
            <a:off x="2699423" y="1957150"/>
            <a:ext cx="1709103" cy="1897977"/>
            <a:chOff x="2699423" y="1957150"/>
            <a:chExt cx="1709103" cy="1897977"/>
          </a:xfrm>
        </p:grpSpPr>
        <p:sp>
          <p:nvSpPr>
            <p:cNvPr id="143" name="Google Shape;143;p21"/>
            <p:cNvSpPr/>
            <p:nvPr/>
          </p:nvSpPr>
          <p:spPr>
            <a:xfrm>
              <a:off x="3256823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9325A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1"/>
            <p:cNvSpPr txBox="1"/>
            <p:nvPr/>
          </p:nvSpPr>
          <p:spPr>
            <a:xfrm>
              <a:off x="2699425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9325A5"/>
                  </a:solidFill>
                  <a:latin typeface="Roboto"/>
                  <a:ea typeface="Roboto"/>
                  <a:cs typeface="Roboto"/>
                  <a:sym typeface="Roboto"/>
                </a:rPr>
                <a:t>p</a:t>
              </a:r>
              <a:r>
                <a:rPr b="1" lang="en" sz="1000">
                  <a:solidFill>
                    <a:srgbClr val="9325A5"/>
                  </a:solidFill>
                  <a:latin typeface="Roboto"/>
                  <a:ea typeface="Roboto"/>
                  <a:cs typeface="Roboto"/>
                  <a:sym typeface="Roboto"/>
                </a:rPr>
                <a:t>lan with penny</a:t>
              </a:r>
              <a:endParaRPr b="1" sz="1000">
                <a:solidFill>
                  <a:srgbClr val="9325A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5" name="Google Shape;145;p21"/>
            <p:cNvSpPr txBox="1"/>
            <p:nvPr/>
          </p:nvSpPr>
          <p:spPr>
            <a:xfrm>
              <a:off x="2699423" y="3117727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9325A5"/>
                  </a:solidFill>
                  <a:latin typeface="Roboto"/>
                  <a:ea typeface="Roboto"/>
                  <a:cs typeface="Roboto"/>
                  <a:sym typeface="Roboto"/>
                </a:rPr>
                <a:t>Go over your current spending trend, saving goals, and chat with penny</a:t>
              </a:r>
              <a:endParaRPr sz="800">
                <a:solidFill>
                  <a:srgbClr val="9325A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6" name="Google Shape;146;p21"/>
            <p:cNvSpPr txBox="1"/>
            <p:nvPr/>
          </p:nvSpPr>
          <p:spPr>
            <a:xfrm>
              <a:off x="3335573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9325A5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800">
                <a:solidFill>
                  <a:srgbClr val="9325A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7" name="Google Shape;147;p21"/>
          <p:cNvGrpSpPr/>
          <p:nvPr/>
        </p:nvGrpSpPr>
        <p:grpSpPr>
          <a:xfrm>
            <a:off x="4781408" y="1957150"/>
            <a:ext cx="1709106" cy="1897975"/>
            <a:chOff x="4781408" y="1957150"/>
            <a:chExt cx="1709106" cy="1897975"/>
          </a:xfrm>
        </p:grpSpPr>
        <p:sp>
          <p:nvSpPr>
            <p:cNvPr id="148" name="Google Shape;148;p21"/>
            <p:cNvSpPr/>
            <p:nvPr/>
          </p:nvSpPr>
          <p:spPr>
            <a:xfrm>
              <a:off x="5338808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1"/>
            <p:cNvSpPr txBox="1"/>
            <p:nvPr/>
          </p:nvSpPr>
          <p:spPr>
            <a:xfrm>
              <a:off x="4781413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penny</a:t>
              </a: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’s recommendation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" name="Google Shape;150;p21"/>
            <p:cNvSpPr txBox="1"/>
            <p:nvPr/>
          </p:nvSpPr>
          <p:spPr>
            <a:xfrm>
              <a:off x="4781408" y="3117725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Based on your responses, penny will tell you whether or not your purchase would align with your goals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1" name="Google Shape;151;p21"/>
            <p:cNvSpPr txBox="1"/>
            <p:nvPr/>
          </p:nvSpPr>
          <p:spPr>
            <a:xfrm>
              <a:off x="5417558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6863386" y="1957150"/>
            <a:ext cx="1709102" cy="1897977"/>
            <a:chOff x="6863386" y="1957150"/>
            <a:chExt cx="1709102" cy="1897977"/>
          </a:xfrm>
        </p:grpSpPr>
        <p:sp>
          <p:nvSpPr>
            <p:cNvPr id="153" name="Google Shape;153;p21"/>
            <p:cNvSpPr/>
            <p:nvPr/>
          </p:nvSpPr>
          <p:spPr>
            <a:xfrm>
              <a:off x="74207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1"/>
            <p:cNvSpPr txBox="1"/>
            <p:nvPr/>
          </p:nvSpPr>
          <p:spPr>
            <a:xfrm>
              <a:off x="6863388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d</a:t>
              </a:r>
              <a:r>
                <a:rPr b="1" lang="en" sz="10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ecision</a:t>
              </a:r>
              <a:endParaRPr b="1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5" name="Google Shape;155;p21"/>
            <p:cNvSpPr txBox="1"/>
            <p:nvPr/>
          </p:nvSpPr>
          <p:spPr>
            <a:xfrm>
              <a:off x="6863386" y="3117727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Roboto"/>
                  <a:ea typeface="Roboto"/>
                  <a:cs typeface="Roboto"/>
                  <a:sym typeface="Roboto"/>
                </a:rPr>
                <a:t>After making your decision, penny will give you a projected look at your balances and budget. If it’s not to your liking, you can re-evaluate your decision with penny</a:t>
              </a:r>
              <a:endParaRPr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6" name="Google Shape;156;p21"/>
            <p:cNvSpPr txBox="1"/>
            <p:nvPr/>
          </p:nvSpPr>
          <p:spPr>
            <a:xfrm>
              <a:off x="7499536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7" name="Google Shape;157;p21"/>
          <p:cNvSpPr/>
          <p:nvPr/>
        </p:nvSpPr>
        <p:spPr>
          <a:xfrm>
            <a:off x="4337175" y="2248113"/>
            <a:ext cx="594300" cy="36900"/>
          </a:xfrm>
          <a:prstGeom prst="roundRect">
            <a:avLst>
              <a:gd fmla="val 50000" name="adj"/>
            </a:avLst>
          </a:prstGeom>
          <a:solidFill>
            <a:srgbClr val="9325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1"/>
          <p:cNvSpPr/>
          <p:nvPr/>
        </p:nvSpPr>
        <p:spPr>
          <a:xfrm>
            <a:off x="6419150" y="2248113"/>
            <a:ext cx="594300" cy="369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3432225" y="538475"/>
            <a:ext cx="240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penny the pincher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